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4" r:id="rId4"/>
    <p:sldId id="265" r:id="rId5"/>
    <p:sldId id="266" r:id="rId6"/>
    <p:sldId id="267" r:id="rId7"/>
    <p:sldId id="269" r:id="rId8"/>
    <p:sldId id="271" r:id="rId9"/>
    <p:sldId id="270" r:id="rId10"/>
    <p:sldId id="26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HMp4aVjTx5QvxB9bx+ugPQ3A0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536A9B-542B-482A-89A2-DC0833394E70}">
  <a:tblStyle styleId="{75536A9B-542B-482A-89A2-DC0833394E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FE8"/>
          </a:solidFill>
        </a:fill>
      </a:tcStyle>
    </a:wholeTbl>
    <a:band1H>
      <a:tcTxStyle/>
      <a:tcStyle>
        <a:tcBdr/>
        <a:fill>
          <a:solidFill>
            <a:srgbClr val="F8FF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FFC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EEFF4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FF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CFF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325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60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98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86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75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60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730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29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Un dibujo de un edificio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t="32508" b="10268"/>
          <a:stretch/>
        </p:blipFill>
        <p:spPr>
          <a:xfrm>
            <a:off x="0" y="1371601"/>
            <a:ext cx="12192000" cy="46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0" y="1370222"/>
            <a:ext cx="12192000" cy="4653104"/>
          </a:xfrm>
          <a:prstGeom prst="rect">
            <a:avLst/>
          </a:prstGeom>
          <a:solidFill>
            <a:srgbClr val="F2F2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ED9DE36-37B2-B912-EA50-EE2ABFDF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1563" y="6408738"/>
            <a:ext cx="2328874" cy="4145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texto e imagen">
  <p:cSld name="Título texto e image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9788" y="1145784"/>
            <a:ext cx="3932237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>
            <a:spLocks noGrp="1"/>
          </p:cNvSpPr>
          <p:nvPr>
            <p:ph type="pic" idx="2"/>
          </p:nvPr>
        </p:nvSpPr>
        <p:spPr>
          <a:xfrm>
            <a:off x="5183188" y="1145784"/>
            <a:ext cx="6172200" cy="4715266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" name="Google Shape;18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FD6EEE1-3B66-9E4F-6A01-3EA45F6DE2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1076" r="61658" b="73010"/>
          <a:stretch/>
        </p:blipFill>
        <p:spPr>
          <a:xfrm>
            <a:off x="0" y="81477"/>
            <a:ext cx="2876550" cy="48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;p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DE1C055-7D74-F3C6-F7B5-6EE5C7CAA4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0508" t="14055" b="75945"/>
          <a:stretch/>
        </p:blipFill>
        <p:spPr>
          <a:xfrm>
            <a:off x="9210675" y="171360"/>
            <a:ext cx="2981325" cy="30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5334E7-4E3F-5C67-E631-C28A9E88C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1563" y="6408738"/>
            <a:ext cx="2328874" cy="41456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Пользовательский макет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1714500" y="1145784"/>
            <a:ext cx="8890808" cy="91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  <a:defRPr sz="2000" cap="none">
                <a:solidFill>
                  <a:srgbClr val="00B0F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714500" y="2057400"/>
            <a:ext cx="889080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7388" y="6259446"/>
            <a:ext cx="7217223" cy="40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2329380" y="3595030"/>
            <a:ext cx="753324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 tu proyecto / empresa</a:t>
            </a:r>
            <a:endParaRPr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664" y="2785029"/>
            <a:ext cx="6552673" cy="50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 idx="4294967295"/>
          </p:nvPr>
        </p:nvSpPr>
        <p:spPr>
          <a:xfrm>
            <a:off x="2436320" y="2130554"/>
            <a:ext cx="73193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¡Muchas gracias!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Datos del proyecto / empresa y ubicación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0050" y="1270531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Pueblo desde donde se desarrolla la actividad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98C8F6-A905-F07C-F7AB-F9361264B2F3}"/>
              </a:ext>
            </a:extLst>
          </p:cNvPr>
          <p:cNvSpPr/>
          <p:nvPr/>
        </p:nvSpPr>
        <p:spPr>
          <a:xfrm>
            <a:off x="400050" y="3313627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Provincia desde donde se ejecuta el proyecto</a:t>
            </a:r>
          </a:p>
        </p:txBody>
      </p:sp>
      <p:graphicFrame>
        <p:nvGraphicFramePr>
          <p:cNvPr id="13" name="Google Shape;99;p2">
            <a:extLst>
              <a:ext uri="{FF2B5EF4-FFF2-40B4-BE49-F238E27FC236}">
                <a16:creationId xmlns:a16="http://schemas.microsoft.com/office/drawing/2014/main" id="{1C76B6CA-5084-B7A5-A429-A2052B1BA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231359"/>
              </p:ext>
            </p:extLst>
          </p:nvPr>
        </p:nvGraphicFramePr>
        <p:xfrm>
          <a:off x="400050" y="4789193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GDR Sierra de Alcaraz y Campo de Montiel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EABEA1B6-EC1C-A5AF-5C5E-7B6EB0EFB6B7}"/>
              </a:ext>
            </a:extLst>
          </p:cNvPr>
          <p:cNvSpPr/>
          <p:nvPr/>
        </p:nvSpPr>
        <p:spPr>
          <a:xfrm>
            <a:off x="400050" y="4335175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GDR / GAL / GALP al que pertenece el pueblo</a:t>
            </a:r>
          </a:p>
        </p:txBody>
      </p:sp>
      <p:graphicFrame>
        <p:nvGraphicFramePr>
          <p:cNvPr id="15" name="Google Shape;99;p2">
            <a:extLst>
              <a:ext uri="{FF2B5EF4-FFF2-40B4-BE49-F238E27FC236}">
                <a16:creationId xmlns:a16="http://schemas.microsoft.com/office/drawing/2014/main" id="{D472675C-EEA2-D5DF-A3A0-45A3DF67E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62773"/>
              </p:ext>
            </p:extLst>
          </p:nvPr>
        </p:nvGraphicFramePr>
        <p:xfrm>
          <a:off x="400050" y="58107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Aproximadamente 500 habitantes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A874FDD-8B4F-5D92-B99F-A3C8A37937EB}"/>
              </a:ext>
            </a:extLst>
          </p:cNvPr>
          <p:cNvSpPr/>
          <p:nvPr/>
        </p:nvSpPr>
        <p:spPr>
          <a:xfrm>
            <a:off x="400050" y="535672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habitantes del pueblo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48E846C-D51C-B885-FD2A-A20DCD1A6875}"/>
              </a:ext>
            </a:extLst>
          </p:cNvPr>
          <p:cNvSpPr/>
          <p:nvPr/>
        </p:nvSpPr>
        <p:spPr>
          <a:xfrm>
            <a:off x="6254969" y="127053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Nombre de la persona de contacto del proyecto / empresa</a:t>
            </a:r>
          </a:p>
        </p:txBody>
      </p:sp>
      <p:graphicFrame>
        <p:nvGraphicFramePr>
          <p:cNvPr id="21" name="Google Shape;99;p2">
            <a:extLst>
              <a:ext uri="{FF2B5EF4-FFF2-40B4-BE49-F238E27FC236}">
                <a16:creationId xmlns:a16="http://schemas.microsoft.com/office/drawing/2014/main" id="{17AC0E1C-668D-9E4D-D3A9-9EF0614F5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730446"/>
              </p:ext>
            </p:extLst>
          </p:nvPr>
        </p:nvGraphicFramePr>
        <p:xfrm>
          <a:off x="400050" y="37676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Albacete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oogle Shape;99;p2">
            <a:extLst>
              <a:ext uri="{FF2B5EF4-FFF2-40B4-BE49-F238E27FC236}">
                <a16:creationId xmlns:a16="http://schemas.microsoft.com/office/drawing/2014/main" id="{51EDA3B4-9933-22CA-3D37-E2568AAD8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403796"/>
              </p:ext>
            </p:extLst>
          </p:nvPr>
        </p:nvGraphicFramePr>
        <p:xfrm>
          <a:off x="6249386" y="172480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José Martínez García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oogle Shape;99;p2">
            <a:extLst>
              <a:ext uri="{FF2B5EF4-FFF2-40B4-BE49-F238E27FC236}">
                <a16:creationId xmlns:a16="http://schemas.microsoft.com/office/drawing/2014/main" id="{3EF16B84-C496-1DA8-7B41-9056CD117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061992"/>
              </p:ext>
            </p:extLst>
          </p:nvPr>
        </p:nvGraphicFramePr>
        <p:xfrm>
          <a:off x="400050" y="1724549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4509766F-9D70-D63B-A2E7-BFCF56E92F49}"/>
              </a:ext>
            </a:extLst>
          </p:cNvPr>
          <p:cNvSpPr/>
          <p:nvPr/>
        </p:nvSpPr>
        <p:spPr>
          <a:xfrm>
            <a:off x="400050" y="2292079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Comarca desde donde se desarrolla la actividad</a:t>
            </a:r>
          </a:p>
        </p:txBody>
      </p:sp>
      <p:graphicFrame>
        <p:nvGraphicFramePr>
          <p:cNvPr id="27" name="Google Shape;99;p2">
            <a:extLst>
              <a:ext uri="{FF2B5EF4-FFF2-40B4-BE49-F238E27FC236}">
                <a16:creationId xmlns:a16="http://schemas.microsoft.com/office/drawing/2014/main" id="{6BCBDED7-34E7-82E7-C5A3-F7CDA16CB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831466"/>
              </p:ext>
            </p:extLst>
          </p:nvPr>
        </p:nvGraphicFramePr>
        <p:xfrm>
          <a:off x="400050" y="274609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La Villa de Almedina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ángulo 27">
            <a:extLst>
              <a:ext uri="{FF2B5EF4-FFF2-40B4-BE49-F238E27FC236}">
                <a16:creationId xmlns:a16="http://schemas.microsoft.com/office/drawing/2014/main" id="{7C54F2FF-7BB5-E5E1-720E-F8B97DE1CB47}"/>
              </a:ext>
            </a:extLst>
          </p:cNvPr>
          <p:cNvSpPr/>
          <p:nvPr/>
        </p:nvSpPr>
        <p:spPr>
          <a:xfrm>
            <a:off x="6254969" y="229259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Email de la persona de contacto del proyecto / empresa</a:t>
            </a:r>
          </a:p>
        </p:txBody>
      </p:sp>
      <p:graphicFrame>
        <p:nvGraphicFramePr>
          <p:cNvPr id="29" name="Google Shape;99;p2">
            <a:extLst>
              <a:ext uri="{FF2B5EF4-FFF2-40B4-BE49-F238E27FC236}">
                <a16:creationId xmlns:a16="http://schemas.microsoft.com/office/drawing/2014/main" id="{94C97B12-923F-C973-E415-A9B1A08DD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673345"/>
              </p:ext>
            </p:extLst>
          </p:nvPr>
        </p:nvGraphicFramePr>
        <p:xfrm>
          <a:off x="6249386" y="274686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josemartinezgarcia@Ejemplo.es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ángulo 29">
            <a:extLst>
              <a:ext uri="{FF2B5EF4-FFF2-40B4-BE49-F238E27FC236}">
                <a16:creationId xmlns:a16="http://schemas.microsoft.com/office/drawing/2014/main" id="{2DFF2772-AE36-BF7D-E50F-8A08B746235C}"/>
              </a:ext>
            </a:extLst>
          </p:cNvPr>
          <p:cNvSpPr/>
          <p:nvPr/>
        </p:nvSpPr>
        <p:spPr>
          <a:xfrm>
            <a:off x="6254969" y="331465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Sector de la actividad de la empresa</a:t>
            </a:r>
          </a:p>
        </p:txBody>
      </p:sp>
      <p:graphicFrame>
        <p:nvGraphicFramePr>
          <p:cNvPr id="31" name="Google Shape;99;p2">
            <a:extLst>
              <a:ext uri="{FF2B5EF4-FFF2-40B4-BE49-F238E27FC236}">
                <a16:creationId xmlns:a16="http://schemas.microsoft.com/office/drawing/2014/main" id="{843D8689-1759-B04E-0890-76200548B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873204"/>
              </p:ext>
            </p:extLst>
          </p:nvPr>
        </p:nvGraphicFramePr>
        <p:xfrm>
          <a:off x="6249386" y="376892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Agroalimentario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id="{748769F2-A3E4-5261-894B-0C0BA38FDD4E}"/>
              </a:ext>
            </a:extLst>
          </p:cNvPr>
          <p:cNvSpPr/>
          <p:nvPr/>
        </p:nvSpPr>
        <p:spPr>
          <a:xfrm>
            <a:off x="6254969" y="433671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Año de fundación de la empresa / proyecto</a:t>
            </a:r>
          </a:p>
        </p:txBody>
      </p:sp>
      <p:graphicFrame>
        <p:nvGraphicFramePr>
          <p:cNvPr id="33" name="Google Shape;99;p2">
            <a:extLst>
              <a:ext uri="{FF2B5EF4-FFF2-40B4-BE49-F238E27FC236}">
                <a16:creationId xmlns:a16="http://schemas.microsoft.com/office/drawing/2014/main" id="{69F47373-AF4A-2B24-DE51-A20F41A6F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118004"/>
              </p:ext>
            </p:extLst>
          </p:nvPr>
        </p:nvGraphicFramePr>
        <p:xfrm>
          <a:off x="6249386" y="4790987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2021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89570EF5-305E-1E3C-DCF2-01938C4815F8}"/>
              </a:ext>
            </a:extLst>
          </p:cNvPr>
          <p:cNvSpPr/>
          <p:nvPr/>
        </p:nvSpPr>
        <p:spPr>
          <a:xfrm>
            <a:off x="6254969" y="5358773"/>
            <a:ext cx="5169449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Número de personas que constituyen actualmente el equipo</a:t>
            </a:r>
          </a:p>
        </p:txBody>
      </p:sp>
      <p:graphicFrame>
        <p:nvGraphicFramePr>
          <p:cNvPr id="35" name="Google Shape;99;p2">
            <a:extLst>
              <a:ext uri="{FF2B5EF4-FFF2-40B4-BE49-F238E27FC236}">
                <a16:creationId xmlns:a16="http://schemas.microsoft.com/office/drawing/2014/main" id="{D43806E0-C088-97F9-36AD-A500AB3E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80190"/>
              </p:ext>
            </p:extLst>
          </p:nvPr>
        </p:nvGraphicFramePr>
        <p:xfrm>
          <a:off x="6249386" y="5813045"/>
          <a:ext cx="5180614" cy="361162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18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1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2 personas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72082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 empresa, "Sabores Almedina", se dedica a la producción y comercialización de productos alimenticios artesanales, centrados en ingredientes locales y recetas tradicionales de la región</a:t>
                      </a:r>
                      <a:r>
                        <a:rPr lang="es-ES" sz="900" b="0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. </a:t>
                      </a: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 la actividad de la empresa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Resumen del modelo de negocio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Productos o servicios ofrecidos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85680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Basamos nuestro modelo de negocio en la promoción de la agricultura local y el empleo de prácticas sostenibles, así como en la elaboración artesanal de nuestros productos para preservar la autenticidad y la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221636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Ofrecemos una variedad de productos alimenticios, como conservas de verduras, mermeladas caseras, aceite de oliva virgen extra y quesos artesanales.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56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567926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El equipo fundador de "Sabores Almedina" está formado por emprendedores locales apasionados por la gastronomía tradicional y comprometidos con el desarrollo sostenible de la región.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 Directora del proyecto es Lucía Sánchez, quien cuenta con experiencia en agricultura ecológica y por eso comenzó el proyecto.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El responsable de operaciones es Germán Sánchez, quien lleva a cabo todas las acciones de logística.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equipo fundador: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5" y="3243553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Impacto social del proyecto / empresa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Problema que resuelve 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84624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proyecto contribuye al desarrollo económico local al promover la agricultura y la producción artesanal, generando empleo en la comunidad y apoyando a los agricultores locales.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599968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Resolvemos la falta de oportunidades económicas en la zona rural al fomentar la producción local y proporcionar un canal de comercialización para los productos agrícolas.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5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72498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Nuestro mercado objetivo incluye a consumidores conscientes de la calidad y origen de los alimentos, así como a turistas interesados en la gastronomía local y la cultura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Descripción del mercado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Recursos del territorio que utiliza la empresa /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Competencia / Productos sustitutos: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781715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Utilizamos materias primas locales, como hortalizas cultivadas en la región, aceitunas de nuestros olivares y leche de ganaderías cercanas.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641273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Competimos con otras empresas de alimentos artesanales y productos gourmet en el mercado local y regional.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Lo que nos diferencia de la competencia es nuestra cercanía con el cliente y nuestra agilidad en el servicio.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9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Información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99;p2">
            <a:extLst>
              <a:ext uri="{FF2B5EF4-FFF2-40B4-BE49-F238E27FC236}">
                <a16:creationId xmlns:a16="http://schemas.microsoft.com/office/drawing/2014/main" id="{D221D01A-67C4-C159-C1E5-F50D92148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960734"/>
              </p:ext>
            </p:extLst>
          </p:nvPr>
        </p:nvGraphicFramePr>
        <p:xfrm>
          <a:off x="400050" y="1673227"/>
          <a:ext cx="1134427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Nuestras principales ventajas competitivas incluyen la calidad y autenticidad de nuestros productos, así como nuestro compromiso con la sostenibilidad y el apoyo a la comunidad local.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B1D199-D820-E2BE-FAE7-ED104206A62A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Ventajas competitivas: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AE419A-1DB5-7CFA-E5F0-031281F2EADC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Innovación que propone la actividad del proyecto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CDDBA-D9EB-8CF0-3FD2-4CD4BC0F3E9B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Generación de empleo futura del proyecto / empresa</a:t>
            </a:r>
          </a:p>
        </p:txBody>
      </p:sp>
      <p:graphicFrame>
        <p:nvGraphicFramePr>
          <p:cNvPr id="6" name="Google Shape;99;p2">
            <a:extLst>
              <a:ext uri="{FF2B5EF4-FFF2-40B4-BE49-F238E27FC236}">
                <a16:creationId xmlns:a16="http://schemas.microsoft.com/office/drawing/2014/main" id="{80FDCA89-266D-1766-7E1E-4250D4CA1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344966"/>
              </p:ext>
            </p:extLst>
          </p:nvPr>
        </p:nvGraphicFramePr>
        <p:xfrm>
          <a:off x="400049" y="3646249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Innovamos en la elaboración de nuestros productos mediante la combinación de recetas tradicionales con técnicas modernas, lo que nos permite ofrecer productos únicos y de alta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0802D427-36C8-830C-357E-48DD1496C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997380"/>
              </p:ext>
            </p:extLst>
          </p:nvPr>
        </p:nvGraphicFramePr>
        <p:xfrm>
          <a:off x="400049" y="5244330"/>
          <a:ext cx="1134427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Esperamos aumentar nuestro equipo en los próximos años a medida que expandimos nuestras operaciones y aumenta la demanda de nuestros productos, brindando así oportunidades de empleo adicionales en la comunidad.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2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Situación financiera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979846A9-3623-46C0-95B7-345BC6462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908989"/>
              </p:ext>
            </p:extLst>
          </p:nvPr>
        </p:nvGraphicFramePr>
        <p:xfrm>
          <a:off x="400050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Inversiones recibidas hasta la fecha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5E33ABB-43F5-7F4C-6805-20255B094EDA}"/>
              </a:ext>
            </a:extLst>
          </p:cNvPr>
          <p:cNvSpPr/>
          <p:nvPr/>
        </p:nvSpPr>
        <p:spPr>
          <a:xfrm>
            <a:off x="409574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recibidas hasta la fecha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450D0A-3CE6-8748-5136-3812B9FEAD98}"/>
              </a:ext>
            </a:extLst>
          </p:cNvPr>
          <p:cNvSpPr/>
          <p:nvPr/>
        </p:nvSpPr>
        <p:spPr>
          <a:xfrm>
            <a:off x="409575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Subvenciones solicitadas hasta la fecha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19FA6D8E-44AE-A0D0-8746-BAC23FF7F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671094"/>
              </p:ext>
            </p:extLst>
          </p:nvPr>
        </p:nvGraphicFramePr>
        <p:xfrm>
          <a:off x="400049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oogle Shape;99;p2">
            <a:extLst>
              <a:ext uri="{FF2B5EF4-FFF2-40B4-BE49-F238E27FC236}">
                <a16:creationId xmlns:a16="http://schemas.microsoft.com/office/drawing/2014/main" id="{D0F012C8-8ADD-A939-65BF-C28D21FC8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047572"/>
              </p:ext>
            </p:extLst>
          </p:nvPr>
        </p:nvGraphicFramePr>
        <p:xfrm>
          <a:off x="400049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oogle Shape;99;p2">
            <a:extLst>
              <a:ext uri="{FF2B5EF4-FFF2-40B4-BE49-F238E27FC236}">
                <a16:creationId xmlns:a16="http://schemas.microsoft.com/office/drawing/2014/main" id="{583F904B-EF8A-1501-1EB7-DE06E6253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27869"/>
              </p:ext>
            </p:extLst>
          </p:nvPr>
        </p:nvGraphicFramePr>
        <p:xfrm>
          <a:off x="6372228" y="1673227"/>
          <a:ext cx="5419725" cy="1415280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En caso de que las hubiese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F7726151-4428-0BC9-6970-1A51ECA59414}"/>
              </a:ext>
            </a:extLst>
          </p:cNvPr>
          <p:cNvSpPr/>
          <p:nvPr/>
        </p:nvSpPr>
        <p:spPr>
          <a:xfrm>
            <a:off x="6381753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Aportaciones de capital realizadas por los socios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B923477-EDAC-F890-8E50-47F20BD1B96C}"/>
              </a:ext>
            </a:extLst>
          </p:cNvPr>
          <p:cNvSpPr/>
          <p:nvPr/>
        </p:nvSpPr>
        <p:spPr>
          <a:xfrm>
            <a:off x="6381752" y="3243553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¿La compañía ha iniciado la actividad económica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27FE0CD-12D8-A4C7-B51C-B5D14AE8BE31}"/>
              </a:ext>
            </a:extLst>
          </p:cNvPr>
          <p:cNvSpPr/>
          <p:nvPr/>
        </p:nvSpPr>
        <p:spPr>
          <a:xfrm>
            <a:off x="6381753" y="4841632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Facturación 2023</a:t>
            </a:r>
          </a:p>
        </p:txBody>
      </p:sp>
      <p:graphicFrame>
        <p:nvGraphicFramePr>
          <p:cNvPr id="24" name="Google Shape;99;p2">
            <a:extLst>
              <a:ext uri="{FF2B5EF4-FFF2-40B4-BE49-F238E27FC236}">
                <a16:creationId xmlns:a16="http://schemas.microsoft.com/office/drawing/2014/main" id="{A59442B8-B1DC-E321-988E-2A7C2F33D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013953"/>
              </p:ext>
            </p:extLst>
          </p:nvPr>
        </p:nvGraphicFramePr>
        <p:xfrm>
          <a:off x="6372227" y="3646249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SI / NO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oogle Shape;99;p2">
            <a:extLst>
              <a:ext uri="{FF2B5EF4-FFF2-40B4-BE49-F238E27FC236}">
                <a16:creationId xmlns:a16="http://schemas.microsoft.com/office/drawing/2014/main" id="{BC50B34C-7FC4-4FE1-D6C1-FCA7FF518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24675"/>
              </p:ext>
            </p:extLst>
          </p:nvPr>
        </p:nvGraphicFramePr>
        <p:xfrm>
          <a:off x="6372227" y="5244330"/>
          <a:ext cx="5419725" cy="104033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3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Volumen de ingresos en el último año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67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Objetivos del proyecto /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cualitativos a corto / medio / largo plazo</a:t>
            </a:r>
          </a:p>
        </p:txBody>
      </p:sp>
      <p:graphicFrame>
        <p:nvGraphicFramePr>
          <p:cNvPr id="3" name="Google Shape;99;p2">
            <a:extLst>
              <a:ext uri="{FF2B5EF4-FFF2-40B4-BE49-F238E27FC236}">
                <a16:creationId xmlns:a16="http://schemas.microsoft.com/office/drawing/2014/main" id="{D1349189-4E3B-AA3B-8220-6500EDAD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117368"/>
              </p:ext>
            </p:extLst>
          </p:nvPr>
        </p:nvGraphicFramePr>
        <p:xfrm>
          <a:off x="400050" y="1673226"/>
          <a:ext cx="11344275" cy="1755774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57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Corto plazo: Consolidar nuestra marca en el mercado local y establecer alianzas con tiendas de productos gourmet y mercados locales.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Medio plazo: Ampliar nuestra distribución a nivel regional y fortalecer nuestra presencia en ferias y eventos gastronómicos.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Largo plazo: Expandir nuestras operaciones a nivel nacional e internacional, promoviendo la imagen de la región como destino gastronómico de calidad.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88DE423-C2B2-61F3-D844-D34609B385E1}"/>
              </a:ext>
            </a:extLst>
          </p:cNvPr>
          <p:cNvSpPr/>
          <p:nvPr/>
        </p:nvSpPr>
        <p:spPr>
          <a:xfrm>
            <a:off x="409574" y="3614450"/>
            <a:ext cx="5419725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Objetivos en favor del territorio rural</a:t>
            </a:r>
          </a:p>
        </p:txBody>
      </p:sp>
      <p:graphicFrame>
        <p:nvGraphicFramePr>
          <p:cNvPr id="9" name="Google Shape;99;p2">
            <a:extLst>
              <a:ext uri="{FF2B5EF4-FFF2-40B4-BE49-F238E27FC236}">
                <a16:creationId xmlns:a16="http://schemas.microsoft.com/office/drawing/2014/main" id="{69FD70B2-2711-A2E0-FD0C-E1204FAAF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269440"/>
              </p:ext>
            </p:extLst>
          </p:nvPr>
        </p:nvGraphicFramePr>
        <p:xfrm>
          <a:off x="400049" y="4017146"/>
          <a:ext cx="11344275" cy="1783577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35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Contribuir al desarrollo económico y social del pueblo de Almedina y la comarca de Sierra de Alcaraz mediante la creación de empleo y el impulso a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Fomentar el turismo gastronómico en la región, destacando la riqueza culinaria y cultural del territorio rural.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101BEF-08E6-AA8D-1064-FF10FA8D06F8}"/>
              </a:ext>
            </a:extLst>
          </p:cNvPr>
          <p:cNvSpPr/>
          <p:nvPr/>
        </p:nvSpPr>
        <p:spPr>
          <a:xfrm>
            <a:off x="409575" y="790575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0A92DD"/>
                </a:solidFill>
              </a:rPr>
              <a:t>Equipo de trabajo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0846B1-A351-76EE-B3B4-1C445EECC951}"/>
              </a:ext>
            </a:extLst>
          </p:cNvPr>
          <p:cNvCxnSpPr/>
          <p:nvPr/>
        </p:nvCxnSpPr>
        <p:spPr>
          <a:xfrm>
            <a:off x="400050" y="1057275"/>
            <a:ext cx="11344275" cy="0"/>
          </a:xfrm>
          <a:prstGeom prst="line">
            <a:avLst/>
          </a:prstGeom>
          <a:ln w="19050">
            <a:solidFill>
              <a:srgbClr val="0A9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813EE2B-73D3-4447-2560-63898A38162C}"/>
              </a:ext>
            </a:extLst>
          </p:cNvPr>
          <p:cNvSpPr/>
          <p:nvPr/>
        </p:nvSpPr>
        <p:spPr>
          <a:xfrm>
            <a:off x="409575" y="1270531"/>
            <a:ext cx="4076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sng" dirty="0">
                <a:solidFill>
                  <a:schemeClr val="tx1"/>
                </a:solidFill>
              </a:rPr>
              <a:t>Describir el equipo al frente del proyecto</a:t>
            </a:r>
          </a:p>
        </p:txBody>
      </p:sp>
      <p:graphicFrame>
        <p:nvGraphicFramePr>
          <p:cNvPr id="2" name="Google Shape;99;p2">
            <a:extLst>
              <a:ext uri="{FF2B5EF4-FFF2-40B4-BE49-F238E27FC236}">
                <a16:creationId xmlns:a16="http://schemas.microsoft.com/office/drawing/2014/main" id="{61DAC470-A241-27CF-2BEB-C4A798336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520859"/>
              </p:ext>
            </p:extLst>
          </p:nvPr>
        </p:nvGraphicFramePr>
        <p:xfrm>
          <a:off x="400050" y="1673227"/>
          <a:ext cx="11344275" cy="3841748"/>
        </p:xfrm>
        <a:graphic>
          <a:graphicData uri="http://schemas.openxmlformats.org/drawingml/2006/table">
            <a:tbl>
              <a:tblPr>
                <a:noFill/>
                <a:tableStyleId>{75536A9B-542B-482A-89A2-DC0833394E70}</a:tableStyleId>
              </a:tblPr>
              <a:tblGrid>
                <a:gridCol w="113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17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Ejemplo: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s-ES" sz="9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José Martínez García: Fundador y director ejecutivo. Con experiencia en el sector agroalimentario y un profundo conocimiento de la agricultura local.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María López Sánchez: </a:t>
                      </a:r>
                      <a:r>
                        <a:rPr lang="es-ES" sz="900" b="0" i="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Co-fundadora</a:t>
                      </a:r>
                      <a:r>
                        <a:rPr lang="es-ES" sz="9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  <a:sym typeface="Arial"/>
                        </a:rPr>
                        <a:t> y responsable de producción. Experta en técnicas de conservación de alimentos y gestión de procesos de producción artesanal.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57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920</Words>
  <Application>Microsoft Office PowerPoint</Application>
  <PresentationFormat>Panorámica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Delgado</dc:creator>
  <cp:lastModifiedBy>Adi Sierra</cp:lastModifiedBy>
  <cp:revision>11</cp:revision>
  <dcterms:created xsi:type="dcterms:W3CDTF">2023-04-19T10:40:25Z</dcterms:created>
  <dcterms:modified xsi:type="dcterms:W3CDTF">2025-06-13T12:58:42Z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2023-09-27T10:38:37Z</vt:lpwstr>
  </property>
  <property fmtid="{D5CDD505-2E9C-101B-9397-08002B2CF9AE}" pid="4" name="MSIP_Label_c2c11c9e-624c-4a75-9f78-0989052ff6ea_Method">
    <vt:lpwstr>Privileged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17114b44-7b65-4657-8868-6442fe1c2473</vt:lpwstr>
  </property>
  <property fmtid="{D5CDD505-2E9C-101B-9397-08002B2CF9AE}" pid="8" name="MSIP_Label_c2c11c9e-624c-4a75-9f78-0989052ff6ea_ContentBits">
    <vt:lpwstr>0</vt:lpwstr>
  </property>
</Properties>
</file>